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7"/>
  </p:notesMasterIdLst>
  <p:handoutMasterIdLst>
    <p:handoutMasterId r:id="rId8"/>
  </p:handoutMasterIdLst>
  <p:sldIdLst>
    <p:sldId id="273" r:id="rId3"/>
    <p:sldId id="338" r:id="rId4"/>
    <p:sldId id="328" r:id="rId5"/>
    <p:sldId id="28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87B"/>
    <a:srgbClr val="18987F"/>
    <a:srgbClr val="2FC578"/>
    <a:srgbClr val="1F4D7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8DDDF-0319-425F-84FB-83240F75F517}" v="1" dt="2022-11-04T14:22:30.94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t-BR" smtClean="0"/>
              <a:t>04/11/2022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t-BR" smtClean="0"/>
              <a:t>04/11/2022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</a:t>
            </a:r>
            <a:r>
              <a:rPr lang="pt-BR" noProof="0" dirty="0"/>
              <a:t>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2832533" y="820273"/>
            <a:ext cx="9359467" cy="2971800"/>
          </a:xfrm>
          <a:prstGeom prst="rect">
            <a:avLst/>
          </a:prstGeom>
          <a:solidFill>
            <a:srgbClr val="18987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3906247"/>
            <a:ext cx="9359467" cy="1033272"/>
          </a:xfrm>
          <a:prstGeom prst="rect">
            <a:avLst/>
          </a:prstGeom>
          <a:solidFill>
            <a:srgbClr val="1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1392515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Título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3987332"/>
            <a:ext cx="8500062" cy="865321"/>
          </a:xfrm>
          <a:noFill/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016188"/>
          </a:xfrm>
        </p:spPr>
        <p:txBody>
          <a:bodyPr>
            <a:normAutofit/>
          </a:bodyPr>
          <a:lstStyle>
            <a:lvl1pPr>
              <a:defRPr sz="22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4016188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2FC578"/>
          </a:solidFill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02152" y="1"/>
            <a:ext cx="7315200" cy="400722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058862"/>
            <a:ext cx="7315200" cy="1719072"/>
          </a:xfrm>
          <a:prstGeom prst="rect">
            <a:avLst/>
          </a:prstGeom>
          <a:solidFill>
            <a:srgbClr val="2FC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61020" y="329174"/>
            <a:ext cx="6597464" cy="3516686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186053"/>
            <a:ext cx="6597465" cy="1500187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solidFill>
            <a:srgbClr val="2FC578">
              <a:alpha val="63137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</a:t>
            </a:r>
          </a:p>
          <a:p>
            <a:pPr lvl="6"/>
            <a:r>
              <a:rPr lang="pt-BR" dirty="0"/>
              <a:t>sétimo</a:t>
            </a:r>
          </a:p>
          <a:p>
            <a:pPr lvl="7"/>
            <a:r>
              <a:rPr lang="pt-BR" dirty="0"/>
              <a:t>oitavo</a:t>
            </a:r>
          </a:p>
          <a:p>
            <a:pPr lvl="8"/>
            <a:r>
              <a:rPr lang="pt-BR" dirty="0"/>
              <a:t>nono</a:t>
            </a:r>
          </a:p>
        </p:txBody>
      </p:sp>
      <p:sp>
        <p:nvSpPr>
          <p:cNvPr id="10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/>
          <a:lstStyle/>
          <a:p>
            <a:fld id="{2CCFE9AC-F15C-4FA0-A6F1-298829FA691D}" type="datetimeFigureOut">
              <a:rPr lang="pt-BR" smtClean="0"/>
              <a:t>04/11/2022</a:t>
            </a:fld>
            <a:endParaRPr lang="pt-BR" dirty="0"/>
          </a:p>
        </p:txBody>
      </p:sp>
      <p:sp>
        <p:nvSpPr>
          <p:cNvPr id="11" name="Espaço Reservado para Rodapé 11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2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D266BE7-899D-4075-917F-DBDE33B6B69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5" r:id="rId9"/>
    <p:sldLayoutId id="2147483658" r:id="rId10"/>
    <p:sldLayoutId id="2147483661" r:id="rId11"/>
    <p:sldLayoutId id="2147483656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75021" y="5651244"/>
            <a:ext cx="634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/>
              <a:t>Visualização de Dados e Dashboards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664274" y="460076"/>
            <a:ext cx="4108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bg2"/>
                </a:solidFill>
              </a:rPr>
              <a:t>Professor(a):</a:t>
            </a:r>
          </a:p>
          <a:p>
            <a:pPr algn="r"/>
            <a:r>
              <a:rPr lang="pt-BR" sz="2400" b="1" dirty="0">
                <a:solidFill>
                  <a:schemeClr val="bg2"/>
                </a:solidFill>
              </a:rPr>
              <a:t>Claudio Bonel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40406" y="6143255"/>
            <a:ext cx="26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ANO: 2022.2</a:t>
            </a:r>
          </a:p>
        </p:txBody>
      </p:sp>
    </p:spTree>
    <p:extLst>
      <p:ext uri="{BB962C8B-B14F-4D97-AF65-F5344CB8AC3E}">
        <p14:creationId xmlns:p14="http://schemas.microsoft.com/office/powerpoint/2010/main" val="952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10: Simulação </a:t>
            </a:r>
            <a:r>
              <a:rPr lang="pt-BR" b="1" dirty="0" err="1"/>
              <a:t>BPMs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Você acabou de receber um telefonema do Governador, pedindo para que você desenvolva uma análise, onde seja possível simular o aumento e a redução da quantidade de ocorrências, através dos Batalhões de Polícia Militar, baseado em um percentual a ser informado pelo próprio governador.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1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Também te foi solicitado/a que essa simulação deva possibilitar a escolha de 1 ou mais </a:t>
            </a:r>
            <a:r>
              <a:rPr lang="pt-BR" altLang="en-US" sz="2100" dirty="0" err="1">
                <a:latin typeface="Calibri Light" panose="020F0302020204030204" pitchFamily="34" charset="0"/>
              </a:rPr>
              <a:t>BPMs</a:t>
            </a:r>
            <a:r>
              <a:rPr lang="pt-BR" altLang="en-US" sz="2100" dirty="0">
                <a:latin typeface="Calibri Light" panose="020F0302020204030204" pitchFamily="34" charset="0"/>
              </a:rPr>
              <a:t>, através de um filtro, para executar simulações pontuais, somente nos </a:t>
            </a:r>
            <a:r>
              <a:rPr lang="pt-BR" altLang="en-US" sz="2100" dirty="0" err="1">
                <a:latin typeface="Calibri Light" panose="020F0302020204030204" pitchFamily="34" charset="0"/>
              </a:rPr>
              <a:t>BPMs</a:t>
            </a:r>
            <a:r>
              <a:rPr lang="pt-BR" altLang="en-US" sz="2100" dirty="0">
                <a:latin typeface="Calibri Light" panose="020F0302020204030204" pitchFamily="34" charset="0"/>
              </a:rPr>
              <a:t> que forem selecionados nesse filtro.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1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O resultado deve ser exibido em uma tabela, com as seguintes colunas: BPM, </a:t>
            </a:r>
            <a:r>
              <a:rPr lang="pt-BR" altLang="en-US" sz="2100" dirty="0" err="1">
                <a:latin typeface="Calibri Light" panose="020F0302020204030204" pitchFamily="34" charset="0"/>
              </a:rPr>
              <a:t>Qtde</a:t>
            </a:r>
            <a:r>
              <a:rPr lang="pt-BR" altLang="en-US" sz="2100" dirty="0">
                <a:latin typeface="Calibri Light" panose="020F0302020204030204" pitchFamily="34" charset="0"/>
              </a:rPr>
              <a:t>, </a:t>
            </a:r>
            <a:r>
              <a:rPr lang="pt-BR" altLang="en-US" sz="2100" dirty="0" err="1">
                <a:latin typeface="Calibri Light" panose="020F0302020204030204" pitchFamily="34" charset="0"/>
              </a:rPr>
              <a:t>Qtde</a:t>
            </a:r>
            <a:r>
              <a:rPr lang="pt-BR" altLang="en-US" sz="2100" dirty="0">
                <a:latin typeface="Calibri Light" panose="020F0302020204030204" pitchFamily="34" charset="0"/>
              </a:rPr>
              <a:t> Simulada.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	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100" dirty="0">
                <a:latin typeface="Calibri Light" panose="020F0302020204030204" pitchFamily="34" charset="0"/>
              </a:rPr>
              <a:t>Dúvidas? Pergunte!</a:t>
            </a:r>
          </a:p>
        </p:txBody>
      </p:sp>
    </p:spTree>
    <p:extLst>
      <p:ext uri="{BB962C8B-B14F-4D97-AF65-F5344CB8AC3E}">
        <p14:creationId xmlns:p14="http://schemas.microsoft.com/office/powerpoint/2010/main" val="305614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Referências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BONEL, CLAUDIO. Power BI Black </a:t>
            </a:r>
            <a:r>
              <a:rPr lang="pt-BR" altLang="en-US" sz="1400" b="0" dirty="0" err="1"/>
              <a:t>Belt</a:t>
            </a:r>
            <a:r>
              <a:rPr lang="pt-BR" altLang="en-US" sz="1400" b="0" dirty="0"/>
              <a:t>: um treinamento faca na caveira através dos principais pilares de um projeto pratico de business </a:t>
            </a:r>
            <a:r>
              <a:rPr lang="pt-BR" altLang="en-US" sz="1400" b="0" dirty="0" err="1"/>
              <a:t>intelligence</a:t>
            </a:r>
            <a:r>
              <a:rPr lang="pt-BR" altLang="en-US" sz="1400" b="0" dirty="0"/>
              <a:t>, usando o Microsoft Power BI. Claudio Bonel, 2019.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KNAFLIC, Cole </a:t>
            </a:r>
            <a:r>
              <a:rPr lang="pt-BR" altLang="en-US" sz="1400" b="0" dirty="0" err="1"/>
              <a:t>Nussbaumer</a:t>
            </a:r>
            <a:r>
              <a:rPr lang="pt-BR" altLang="en-US" sz="1400" b="0" dirty="0"/>
              <a:t>. </a:t>
            </a:r>
            <a:r>
              <a:rPr lang="pt-BR" altLang="en-US" sz="1400" b="0" dirty="0" err="1"/>
              <a:t>Storytelling</a:t>
            </a:r>
            <a:r>
              <a:rPr lang="pt-BR" altLang="en-US" sz="1400" b="0" dirty="0"/>
              <a:t> com dados: um guia sobre visualização de dados para profissionais de negócios. Alta Books, 2019.</a:t>
            </a:r>
          </a:p>
        </p:txBody>
      </p:sp>
    </p:spTree>
    <p:extLst>
      <p:ext uri="{BB962C8B-B14F-4D97-AF65-F5344CB8AC3E}">
        <p14:creationId xmlns:p14="http://schemas.microsoft.com/office/powerpoint/2010/main" val="25478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195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Wingdings</vt:lpstr>
      <vt:lpstr>TS103462902</vt:lpstr>
      <vt:lpstr>Apresentação do PowerPoint</vt:lpstr>
      <vt:lpstr>Exercício 10: Simulação BPMs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2014-02-13T18:02:48Z</dcterms:created>
  <dcterms:modified xsi:type="dcterms:W3CDTF">2022-11-04T17:38:16Z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